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77" r:id="rId3"/>
    <p:sldId id="261" r:id="rId4"/>
    <p:sldId id="298" r:id="rId5"/>
    <p:sldId id="300" r:id="rId6"/>
    <p:sldId id="292" r:id="rId7"/>
    <p:sldId id="294" r:id="rId8"/>
    <p:sldId id="262" r:id="rId9"/>
    <p:sldId id="295" r:id="rId10"/>
    <p:sldId id="287" r:id="rId11"/>
    <p:sldId id="279" r:id="rId12"/>
    <p:sldId id="301" r:id="rId13"/>
    <p:sldId id="290" r:id="rId14"/>
    <p:sldId id="310" r:id="rId15"/>
    <p:sldId id="288" r:id="rId16"/>
    <p:sldId id="309" r:id="rId17"/>
    <p:sldId id="311" r:id="rId18"/>
    <p:sldId id="304" r:id="rId19"/>
    <p:sldId id="30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265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C446A4F-457C-45E8-96A3-CD65C38C686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80B807B-184C-461A-9748-323521C2AAE1}" type="datetimeFigureOut">
              <a:rPr lang="en-US" smtClean="0"/>
              <a:t>4/6/2012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misingpractices.net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sponline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Skills and Children</a:t>
            </a:r>
            <a:br>
              <a:rPr lang="en-US" dirty="0" smtClean="0"/>
            </a:br>
            <a:r>
              <a:rPr lang="en-US" dirty="0" smtClean="0"/>
              <a:t>with Emotional and Behavioral Disorders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Kristen Gerpe</a:t>
            </a:r>
          </a:p>
        </p:txBody>
      </p:sp>
    </p:spTree>
    <p:extLst>
      <p:ext uri="{BB962C8B-B14F-4D97-AF65-F5344CB8AC3E}">
        <p14:creationId xmlns:p14="http://schemas.microsoft.com/office/powerpoint/2010/main" val="1290614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Aggressive </a:t>
            </a:r>
            <a:r>
              <a:rPr lang="en-US" sz="2400" dirty="0"/>
              <a:t>children pursue what they want regardless of the consequences</a:t>
            </a:r>
          </a:p>
          <a:p>
            <a:r>
              <a:rPr lang="en-US" sz="2400" dirty="0"/>
              <a:t>Passive children put others first and fear disapproval</a:t>
            </a:r>
          </a:p>
          <a:p>
            <a:pPr marL="114300" indent="0">
              <a:buNone/>
            </a:pPr>
            <a:r>
              <a:rPr lang="en-US" sz="2400" dirty="0"/>
              <a:t>Assertive Communication:</a:t>
            </a:r>
          </a:p>
          <a:p>
            <a:r>
              <a:rPr lang="en-US" sz="2400" dirty="0"/>
              <a:t>Express what they think and </a:t>
            </a:r>
            <a:r>
              <a:rPr lang="en-US" sz="2400" dirty="0" smtClean="0"/>
              <a:t>feel</a:t>
            </a:r>
          </a:p>
          <a:p>
            <a:r>
              <a:rPr lang="en-US" sz="2400" dirty="0" smtClean="0"/>
              <a:t>I feel ____________when_______________</a:t>
            </a:r>
            <a:endParaRPr lang="en-US" sz="2400" dirty="0"/>
          </a:p>
          <a:p>
            <a:r>
              <a:rPr lang="en-US" sz="2400" dirty="0" smtClean="0"/>
              <a:t>Communicate </a:t>
            </a:r>
            <a:r>
              <a:rPr lang="en-US" sz="2400" dirty="0"/>
              <a:t>a need or solution</a:t>
            </a:r>
          </a:p>
          <a:p>
            <a:pPr marL="114300" indent="0">
              <a:buNone/>
            </a:pPr>
            <a:r>
              <a:rPr lang="en-US" sz="2000" dirty="0"/>
              <a:t>Developing Children’s Social and Emotional and Behavioral Skills by Marianne </a:t>
            </a:r>
            <a:r>
              <a:rPr lang="en-US" sz="2000" dirty="0" err="1"/>
              <a:t>Csoti</a:t>
            </a:r>
            <a:endParaRPr lang="en-US" sz="2000" dirty="0"/>
          </a:p>
          <a:p>
            <a:endParaRPr lang="en-US" sz="2800" dirty="0"/>
          </a:p>
          <a:p>
            <a:pPr marL="11430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904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Social Problem Solving Model/Cognitive-Behavioral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Emotional awareness and self-control</a:t>
            </a:r>
          </a:p>
          <a:p>
            <a:r>
              <a:rPr lang="en-US" sz="2400" dirty="0" smtClean="0"/>
              <a:t>Identify and articulate a problem</a:t>
            </a:r>
          </a:p>
          <a:p>
            <a:r>
              <a:rPr lang="en-US" sz="2400" dirty="0" smtClean="0"/>
              <a:t>Select a goal</a:t>
            </a:r>
          </a:p>
          <a:p>
            <a:r>
              <a:rPr lang="en-US" sz="2400" dirty="0" smtClean="0"/>
              <a:t>Generate solutions</a:t>
            </a:r>
          </a:p>
          <a:p>
            <a:r>
              <a:rPr lang="en-US" sz="2400" dirty="0" smtClean="0"/>
              <a:t>Envision outcomes</a:t>
            </a:r>
          </a:p>
          <a:p>
            <a:r>
              <a:rPr lang="en-US" sz="2400" dirty="0" smtClean="0"/>
              <a:t>Select a solution that meets the goal</a:t>
            </a:r>
          </a:p>
          <a:p>
            <a:r>
              <a:rPr lang="en-US" sz="2400" dirty="0" smtClean="0"/>
              <a:t>Plan or rehearse implementing the solution</a:t>
            </a:r>
          </a:p>
          <a:p>
            <a:r>
              <a:rPr lang="en-US" sz="2400" dirty="0" smtClean="0"/>
              <a:t>Evaluate the effectiveness of the solution and outcomes</a:t>
            </a:r>
          </a:p>
          <a:p>
            <a:pPr marL="114300" indent="0">
              <a:buNone/>
            </a:pPr>
            <a:r>
              <a:rPr lang="en-US" sz="1800" dirty="0" smtClean="0"/>
              <a:t>Social Decision Making/Social Problem Solving: A Curriculum for Academic, Social and Emotional Learning by Maurice Elias and Linda </a:t>
            </a:r>
            <a:r>
              <a:rPr lang="en-US" sz="1800" dirty="0" err="1" smtClean="0"/>
              <a:t>Bruenne</a:t>
            </a:r>
            <a:r>
              <a:rPr lang="en-US" sz="1800" dirty="0" smtClean="0"/>
              <a:t> Butler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88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r>
              <a:rPr lang="en-US" baseline="0" dirty="0" smtClean="0"/>
              <a:t> Solving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dirty="0" smtClean="0"/>
              <a:t>Negative</a:t>
            </a:r>
          </a:p>
          <a:p>
            <a:r>
              <a:rPr lang="en-US" sz="2400" dirty="0" smtClean="0"/>
              <a:t>Problems are a threat</a:t>
            </a:r>
          </a:p>
          <a:p>
            <a:r>
              <a:rPr lang="en-US" sz="2400" dirty="0" smtClean="0"/>
              <a:t>Doubt ability to solve a problem</a:t>
            </a:r>
          </a:p>
          <a:p>
            <a:r>
              <a:rPr lang="en-US" sz="2400" dirty="0" smtClean="0"/>
              <a:t>Easily frustrated and upset by problems</a:t>
            </a:r>
          </a:p>
          <a:p>
            <a:pPr marL="114300" indent="0">
              <a:buNone/>
            </a:pPr>
            <a:r>
              <a:rPr lang="en-US" b="1" dirty="0" smtClean="0"/>
              <a:t>Positive</a:t>
            </a:r>
          </a:p>
          <a:p>
            <a:r>
              <a:rPr lang="en-US" sz="2400" dirty="0" smtClean="0"/>
              <a:t>Problems are an opportunity or challenge</a:t>
            </a:r>
          </a:p>
          <a:p>
            <a:r>
              <a:rPr lang="en-US" sz="2400" dirty="0" smtClean="0"/>
              <a:t>Self-efficacy</a:t>
            </a:r>
          </a:p>
          <a:p>
            <a:r>
              <a:rPr lang="en-US" sz="2400" dirty="0" smtClean="0"/>
              <a:t>Problems are solvable</a:t>
            </a:r>
            <a:endParaRPr lang="en-US" sz="2400" dirty="0"/>
          </a:p>
          <a:p>
            <a:pPr marL="114300" indent="0">
              <a:buNone/>
            </a:pPr>
            <a:r>
              <a:rPr lang="en-US" sz="1800" dirty="0"/>
              <a:t>Social Decision Making/Social Problem Solving: A Curriculum for Academic, Social and Emotional Learning by Maurice Elias and Linda </a:t>
            </a:r>
            <a:r>
              <a:rPr lang="en-US" sz="1800" dirty="0" err="1"/>
              <a:t>Bruenne</a:t>
            </a:r>
            <a:r>
              <a:rPr lang="en-US" sz="1800" dirty="0"/>
              <a:t> Butler</a:t>
            </a:r>
          </a:p>
          <a:p>
            <a:endParaRPr lang="en-US" sz="2400" dirty="0"/>
          </a:p>
          <a:p>
            <a:pPr marL="11430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13570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Role-Playing</a:t>
            </a:r>
          </a:p>
          <a:p>
            <a:r>
              <a:rPr lang="en-US" sz="2800" dirty="0" smtClean="0"/>
              <a:t>Modeling</a:t>
            </a:r>
          </a:p>
          <a:p>
            <a:r>
              <a:rPr lang="en-US" sz="2800" dirty="0" smtClean="0"/>
              <a:t>Journaling</a:t>
            </a:r>
          </a:p>
          <a:p>
            <a:pPr marL="114300" indent="0">
              <a:buNone/>
            </a:pPr>
            <a:r>
              <a:rPr lang="en-US" sz="2800" dirty="0" smtClean="0"/>
              <a:t>Then Use:</a:t>
            </a:r>
          </a:p>
          <a:p>
            <a:r>
              <a:rPr lang="en-US" sz="2800" dirty="0" smtClean="0"/>
              <a:t>Repetition</a:t>
            </a:r>
          </a:p>
          <a:p>
            <a:r>
              <a:rPr lang="en-US" sz="2800" dirty="0" smtClean="0"/>
              <a:t>Prompts and Cues</a:t>
            </a:r>
          </a:p>
          <a:p>
            <a:r>
              <a:rPr lang="en-US" sz="2800" dirty="0" smtClean="0"/>
              <a:t>Rewards</a:t>
            </a:r>
          </a:p>
          <a:p>
            <a:pPr marL="114300" indent="0">
              <a:buNone/>
            </a:pPr>
            <a:r>
              <a:rPr lang="en-US" sz="1900" dirty="0"/>
              <a:t>Social Decision Making/Social Problem Solving: A Curriculum for Academic, Social and Emotional Learning by Maurice Elias and Linda </a:t>
            </a:r>
            <a:r>
              <a:rPr lang="en-US" sz="1900" dirty="0" err="1"/>
              <a:t>Bruenne</a:t>
            </a:r>
            <a:r>
              <a:rPr lang="en-US" sz="1900" dirty="0"/>
              <a:t> Butler</a:t>
            </a:r>
          </a:p>
          <a:p>
            <a:endParaRPr lang="en-US" sz="2800" dirty="0"/>
          </a:p>
          <a:p>
            <a:pPr marL="11430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84217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dirty="0" smtClean="0"/>
              <a:t>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Tier One</a:t>
            </a:r>
          </a:p>
          <a:p>
            <a:r>
              <a:rPr lang="en-US" sz="3200" dirty="0" smtClean="0"/>
              <a:t>Emotional awareness</a:t>
            </a:r>
          </a:p>
          <a:p>
            <a:r>
              <a:rPr lang="en-US" sz="3200" dirty="0" smtClean="0"/>
              <a:t>Self-monitoring</a:t>
            </a:r>
          </a:p>
          <a:p>
            <a:r>
              <a:rPr lang="en-US" sz="3200" dirty="0" smtClean="0"/>
              <a:t>Builds self-efficacy</a:t>
            </a:r>
          </a:p>
          <a:p>
            <a:r>
              <a:rPr lang="en-US" sz="3200" dirty="0" smtClean="0"/>
              <a:t>Allows progress monitoring</a:t>
            </a:r>
          </a:p>
          <a:p>
            <a:r>
              <a:rPr lang="en-US" sz="3200" dirty="0" smtClean="0"/>
              <a:t>Can modify for different age groups</a:t>
            </a:r>
            <a:endParaRPr lang="en-US" sz="3200" dirty="0"/>
          </a:p>
          <a:p>
            <a:pPr marL="114300" indent="0">
              <a:buNone/>
            </a:pPr>
            <a:r>
              <a:rPr lang="en-US" sz="1800" dirty="0"/>
              <a:t>Social Decision Making/Social Problem Solving: A Curriculum for Academic, Social and Emotional Learning by Maurice Elias and Linda </a:t>
            </a:r>
            <a:r>
              <a:rPr lang="en-US" sz="1800" dirty="0" err="1"/>
              <a:t>Bruenne</a:t>
            </a:r>
            <a:r>
              <a:rPr lang="en-US" sz="1800" dirty="0"/>
              <a:t> Butler</a:t>
            </a:r>
          </a:p>
          <a:p>
            <a:endParaRPr lang="en-US" sz="1800" dirty="0"/>
          </a:p>
          <a:p>
            <a:pPr marL="11430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5854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dirty="0" smtClean="0"/>
              <a:t>Tier Two</a:t>
            </a:r>
          </a:p>
          <a:p>
            <a:r>
              <a:rPr lang="en-US" dirty="0" smtClean="0"/>
              <a:t>Denham </a:t>
            </a:r>
            <a:r>
              <a:rPr lang="en-US" dirty="0"/>
              <a:t>did a Meta-analysis for SPS At Risk Students</a:t>
            </a:r>
          </a:p>
          <a:p>
            <a:r>
              <a:rPr lang="en-US" dirty="0"/>
              <a:t>Increased scores on post tests</a:t>
            </a:r>
          </a:p>
          <a:p>
            <a:r>
              <a:rPr lang="en-US" dirty="0"/>
              <a:t>Moderate to large </a:t>
            </a:r>
            <a:r>
              <a:rPr lang="en-US" dirty="0" smtClean="0"/>
              <a:t>improvement</a:t>
            </a:r>
            <a:endParaRPr lang="en-US" dirty="0"/>
          </a:p>
          <a:p>
            <a:r>
              <a:rPr lang="en-US" sz="2800" b="1" dirty="0" smtClean="0"/>
              <a:t>Tier Three</a:t>
            </a:r>
          </a:p>
          <a:p>
            <a:r>
              <a:rPr lang="en-US" dirty="0" smtClean="0"/>
              <a:t>Kazdin study of aggressive children ages 7-13 who were in a hospitalized for two to three months</a:t>
            </a:r>
          </a:p>
          <a:p>
            <a:r>
              <a:rPr lang="en-US" dirty="0" smtClean="0"/>
              <a:t>Twenty sessions each were 45 minutes</a:t>
            </a:r>
          </a:p>
          <a:p>
            <a:r>
              <a:rPr lang="en-US" dirty="0" smtClean="0"/>
              <a:t>Combined with 20 individual therapy sessions</a:t>
            </a:r>
          </a:p>
          <a:p>
            <a:r>
              <a:rPr lang="en-US" dirty="0" smtClean="0"/>
              <a:t>Used response-cost procedures</a:t>
            </a:r>
          </a:p>
          <a:p>
            <a:r>
              <a:rPr lang="en-US" dirty="0" smtClean="0"/>
              <a:t>Improvement in home and school functioning that lasted for at least one year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06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Sample of  52 boys in a residential facility for emotionally disordered youth</a:t>
            </a:r>
          </a:p>
          <a:p>
            <a:r>
              <a:rPr lang="en-US" dirty="0" smtClean="0"/>
              <a:t>Ethnically diverse and age range between 7-15</a:t>
            </a:r>
          </a:p>
          <a:p>
            <a:r>
              <a:rPr lang="en-US" dirty="0" smtClean="0"/>
              <a:t>Most came from abusive or neglectful homes</a:t>
            </a:r>
          </a:p>
          <a:p>
            <a:r>
              <a:rPr lang="en-US" dirty="0" smtClean="0"/>
              <a:t>Watch 10 tapes of “peer models” working through problems</a:t>
            </a:r>
          </a:p>
          <a:p>
            <a:pPr marL="114300" indent="0">
              <a:buNone/>
            </a:pPr>
            <a:r>
              <a:rPr lang="en-US" dirty="0" smtClean="0"/>
              <a:t>Outcomes:</a:t>
            </a:r>
          </a:p>
          <a:p>
            <a:r>
              <a:rPr lang="en-US" dirty="0" smtClean="0"/>
              <a:t>Less socially isolated</a:t>
            </a:r>
          </a:p>
          <a:p>
            <a:r>
              <a:rPr lang="en-US" dirty="0" smtClean="0"/>
              <a:t>Improved self-control specifically anger and distress</a:t>
            </a:r>
          </a:p>
          <a:p>
            <a:r>
              <a:rPr lang="en-US" dirty="0" smtClean="0"/>
              <a:t>Reported fewer stressors</a:t>
            </a:r>
          </a:p>
          <a:p>
            <a:r>
              <a:rPr lang="en-US" dirty="0" smtClean="0"/>
              <a:t>When</a:t>
            </a:r>
            <a:r>
              <a:rPr lang="en-US" baseline="0" dirty="0" smtClean="0"/>
              <a:t> pu</a:t>
            </a:r>
            <a:r>
              <a:rPr lang="en-US" dirty="0" smtClean="0"/>
              <a:t>t into a distressing situation they kept their behavior and emotions under control better than</a:t>
            </a:r>
            <a:r>
              <a:rPr lang="en-US" baseline="0" dirty="0" smtClean="0"/>
              <a:t> non-treated</a:t>
            </a:r>
            <a:r>
              <a:rPr lang="en-US" dirty="0" smtClean="0"/>
              <a:t> peers</a:t>
            </a:r>
          </a:p>
          <a:p>
            <a:pPr marL="114300" indent="0">
              <a:buNone/>
            </a:pPr>
            <a:r>
              <a:rPr lang="en-US" dirty="0" smtClean="0">
                <a:hlinkClick r:id="rId2"/>
              </a:rPr>
              <a:t>www.promisingpractices.net</a:t>
            </a: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7687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Self-Monitoring and SPS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Tape a situation were a student successfully manages a conflict with a peer or adult</a:t>
            </a:r>
          </a:p>
          <a:p>
            <a:r>
              <a:rPr lang="en-US" dirty="0" smtClean="0"/>
              <a:t>May require hours of footage</a:t>
            </a:r>
          </a:p>
          <a:p>
            <a:r>
              <a:rPr lang="en-US" dirty="0" smtClean="0"/>
              <a:t>Tape role-playing scenarios</a:t>
            </a:r>
          </a:p>
          <a:p>
            <a:r>
              <a:rPr lang="en-US" dirty="0" smtClean="0"/>
              <a:t>Edit out emotional outbursts</a:t>
            </a:r>
          </a:p>
          <a:p>
            <a:r>
              <a:rPr lang="en-US" dirty="0" smtClean="0"/>
              <a:t>Edit out coaching such as prompts and cues</a:t>
            </a:r>
          </a:p>
          <a:p>
            <a:r>
              <a:rPr lang="en-US" dirty="0" smtClean="0"/>
              <a:t>Have student watch video of themselves</a:t>
            </a:r>
          </a:p>
          <a:p>
            <a:r>
              <a:rPr lang="en-US" dirty="0" smtClean="0"/>
              <a:t>Increases self-efficacy</a:t>
            </a:r>
          </a:p>
          <a:p>
            <a:r>
              <a:rPr lang="en-US" dirty="0" smtClean="0"/>
              <a:t>Evidence- based practice</a:t>
            </a:r>
          </a:p>
          <a:p>
            <a:endParaRPr lang="en-US" dirty="0"/>
          </a:p>
          <a:p>
            <a:pPr marL="114300" indent="0">
              <a:buNone/>
            </a:pPr>
            <a:r>
              <a:rPr lang="en-US" dirty="0" smtClean="0"/>
              <a:t>Building Social Relationships by Scott Bellini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660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Include parents and caregivers</a:t>
            </a:r>
          </a:p>
          <a:p>
            <a:r>
              <a:rPr lang="en-US" sz="3600" dirty="0" smtClean="0"/>
              <a:t>Reinforce skills at home</a:t>
            </a:r>
          </a:p>
          <a:p>
            <a:r>
              <a:rPr lang="en-US" sz="3600" dirty="0" smtClean="0"/>
              <a:t>Individualize and modify the intervention based on data </a:t>
            </a:r>
          </a:p>
          <a:p>
            <a:r>
              <a:rPr lang="en-US" sz="3600" dirty="0" smtClean="0"/>
              <a:t>“Catch them being good</a:t>
            </a:r>
            <a:r>
              <a:rPr lang="en-US" dirty="0" smtClean="0"/>
              <a:t>”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>
                <a:hlinkClick r:id="rId2"/>
              </a:rPr>
              <a:t>www.nasponline.org</a:t>
            </a:r>
            <a:r>
              <a:rPr lang="en-US" dirty="0" smtClean="0"/>
              <a:t> “Social Skills: Promoting Positive Behavior, Academic Success and School Safety”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141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414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Social Skills: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Social Skills are specific behavior that lead to social competence which is the degree to which children can function in a social situation.</a:t>
            </a:r>
          </a:p>
          <a:p>
            <a:pPr marL="114300" indent="0">
              <a:buNone/>
            </a:pPr>
            <a:r>
              <a:rPr lang="en-US" sz="2400" dirty="0"/>
              <a:t>Building Social Relationships by Scott Bellini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0527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Social Skills: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Basic Skills:  Following </a:t>
            </a:r>
            <a:r>
              <a:rPr lang="en-US" sz="3200" dirty="0"/>
              <a:t>d</a:t>
            </a:r>
            <a:r>
              <a:rPr lang="en-US" sz="3200" dirty="0" smtClean="0"/>
              <a:t>irections</a:t>
            </a:r>
            <a:endParaRPr lang="en-US" sz="3200" dirty="0" smtClean="0"/>
          </a:p>
          <a:p>
            <a:r>
              <a:rPr lang="en-US" sz="3200" dirty="0" smtClean="0"/>
              <a:t>Reading social</a:t>
            </a:r>
            <a:r>
              <a:rPr lang="en-US" sz="3200" baseline="0" dirty="0" smtClean="0"/>
              <a:t> cues: Body language</a:t>
            </a:r>
            <a:endParaRPr lang="en-US" sz="3200" dirty="0" smtClean="0"/>
          </a:p>
          <a:p>
            <a:r>
              <a:rPr lang="en-US" sz="3200" dirty="0" smtClean="0"/>
              <a:t>Empathy: Taking the role of the other</a:t>
            </a:r>
          </a:p>
          <a:p>
            <a:r>
              <a:rPr lang="en-US" sz="3200" dirty="0" smtClean="0"/>
              <a:t>Interpersonal Skills: Sharing</a:t>
            </a:r>
          </a:p>
          <a:p>
            <a:r>
              <a:rPr lang="en-US" sz="3200" dirty="0" smtClean="0"/>
              <a:t>Problem- Solving Skills: Asking for help</a:t>
            </a:r>
          </a:p>
          <a:p>
            <a:pPr marL="114300" indent="0">
              <a:buNone/>
            </a:pPr>
            <a:r>
              <a:rPr lang="en-US" sz="2800" dirty="0"/>
              <a:t>Building Social Relationships by Scott Bellini</a:t>
            </a:r>
          </a:p>
          <a:p>
            <a:pPr marL="114300" indent="0">
              <a:buNone/>
            </a:pPr>
            <a:endParaRPr lang="en-US" sz="3200" dirty="0" smtClean="0"/>
          </a:p>
          <a:p>
            <a:pPr marL="11430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36225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cap="none" spc="-100" baseline="0" dirty="0" smtClean="0">
                <a:ln>
                  <a:noFill/>
                </a:ln>
                <a:solidFill>
                  <a:schemeClr val="tx2"/>
                </a:solidFill>
                <a:effectLst/>
              </a:rPr>
              <a:t>Why are social skills important 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Positive Outcomes:</a:t>
            </a:r>
          </a:p>
          <a:p>
            <a:r>
              <a:rPr lang="en-US" dirty="0" smtClean="0"/>
              <a:t>Good social skills lead to resiliency in times of stress</a:t>
            </a:r>
          </a:p>
          <a:p>
            <a:r>
              <a:rPr lang="en-US" dirty="0" smtClean="0"/>
              <a:t>Self-worth and overall happiness</a:t>
            </a:r>
          </a:p>
          <a:p>
            <a:r>
              <a:rPr lang="en-US" dirty="0" smtClean="0"/>
              <a:t>Creates a positive school environment</a:t>
            </a:r>
          </a:p>
          <a:p>
            <a:r>
              <a:rPr lang="en-US" sz="2800" dirty="0" smtClean="0"/>
              <a:t>Negative Outcomes:</a:t>
            </a:r>
          </a:p>
          <a:p>
            <a:r>
              <a:rPr lang="en-US" dirty="0" smtClean="0"/>
              <a:t>Experience problems in relationships with peer and adults which can continue into adulthood</a:t>
            </a:r>
          </a:p>
          <a:p>
            <a:r>
              <a:rPr lang="en-US" dirty="0" smtClean="0"/>
              <a:t>Lead to peer rejection and loneliness</a:t>
            </a:r>
          </a:p>
          <a:p>
            <a:r>
              <a:rPr lang="en-US" dirty="0" smtClean="0"/>
              <a:t>Risk factor for mental health disorders such as anxiety and depression</a:t>
            </a:r>
          </a:p>
          <a:p>
            <a:r>
              <a:rPr lang="en-US" dirty="0" smtClean="0"/>
              <a:t>Can result in aggression and discipline problems</a:t>
            </a:r>
          </a:p>
          <a:p>
            <a:pPr marL="114300" indent="0">
              <a:buNone/>
            </a:pPr>
            <a:r>
              <a:rPr lang="en-US" sz="2000" dirty="0" smtClean="0"/>
              <a:t>www.nasponline.org</a:t>
            </a:r>
          </a:p>
          <a:p>
            <a:pPr marL="11430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1959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Skills Deficits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Skill acquisition deficit absence of a skills</a:t>
            </a:r>
          </a:p>
          <a:p>
            <a:r>
              <a:rPr lang="en-US" sz="3200" dirty="0" smtClean="0"/>
              <a:t>Performance </a:t>
            </a:r>
            <a:r>
              <a:rPr lang="en-US" sz="3200" dirty="0" smtClean="0"/>
              <a:t>deficit </a:t>
            </a:r>
            <a:r>
              <a:rPr lang="en-US" sz="3200" dirty="0" smtClean="0"/>
              <a:t>has the skill ,but does always use it</a:t>
            </a:r>
          </a:p>
          <a:p>
            <a:r>
              <a:rPr lang="en-US" sz="3200" dirty="0" smtClean="0"/>
              <a:t>Start</a:t>
            </a:r>
            <a:r>
              <a:rPr lang="en-US" sz="3200" baseline="0" dirty="0" smtClean="0"/>
              <a:t> by determining </a:t>
            </a:r>
            <a:r>
              <a:rPr lang="en-US" sz="3200" dirty="0" smtClean="0"/>
              <a:t>if there is a acquisition or performance deficit</a:t>
            </a:r>
          </a:p>
          <a:p>
            <a:r>
              <a:rPr lang="en-US" dirty="0" smtClean="0"/>
              <a:t>Building Social Relationships by Scott Bellini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752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in Social Skills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the behavior or deficient</a:t>
            </a:r>
          </a:p>
          <a:p>
            <a:r>
              <a:rPr lang="en-US" dirty="0" smtClean="0"/>
              <a:t>Organize/operationalize the behavior</a:t>
            </a:r>
          </a:p>
          <a:p>
            <a:r>
              <a:rPr lang="en-US" dirty="0" smtClean="0"/>
              <a:t>Demonstrate or model the behavior</a:t>
            </a:r>
          </a:p>
          <a:p>
            <a:r>
              <a:rPr lang="en-US" dirty="0" smtClean="0"/>
              <a:t>Provide feedback</a:t>
            </a:r>
          </a:p>
          <a:p>
            <a:r>
              <a:rPr lang="en-US" dirty="0" smtClean="0"/>
              <a:t>Provide opportunities to demonstrate the behavior in the classroom</a:t>
            </a:r>
          </a:p>
          <a:p>
            <a:r>
              <a:rPr lang="en-US" dirty="0" smtClean="0"/>
              <a:t>Reinforce the behavior</a:t>
            </a:r>
          </a:p>
          <a:p>
            <a:r>
              <a:rPr lang="en-US" dirty="0" smtClean="0"/>
              <a:t>Have the student practice the skill in other settings, situations and with other people</a:t>
            </a:r>
          </a:p>
          <a:p>
            <a:r>
              <a:rPr lang="en-US" dirty="0" smtClean="0"/>
              <a:t>Evaluate effectiveness</a:t>
            </a:r>
          </a:p>
          <a:p>
            <a:pPr marL="114300" indent="0">
              <a:buNone/>
            </a:pPr>
            <a:r>
              <a:rPr lang="en-US" sz="1800" dirty="0" smtClean="0"/>
              <a:t>Teaching Social Skills to Children and Youth by Gwendolyn </a:t>
            </a:r>
            <a:r>
              <a:rPr lang="en-US" sz="1800" dirty="0" err="1" smtClean="0"/>
              <a:t>Cartledge</a:t>
            </a:r>
            <a:r>
              <a:rPr lang="en-US" sz="1800" dirty="0" smtClean="0"/>
              <a:t> and JoAnne Fellows Milburn</a:t>
            </a:r>
          </a:p>
        </p:txBody>
      </p:sp>
    </p:spTree>
    <p:extLst>
      <p:ext uri="{BB962C8B-B14F-4D97-AF65-F5344CB8AC3E}">
        <p14:creationId xmlns:p14="http://schemas.microsoft.com/office/powerpoint/2010/main" val="1360269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Emotional and Behavioral Disorders: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4-6% of children have ADHD</a:t>
            </a:r>
          </a:p>
          <a:p>
            <a:r>
              <a:rPr lang="en-US" dirty="0" smtClean="0"/>
              <a:t>1-3% of children have Conduct Disorder</a:t>
            </a:r>
          </a:p>
          <a:p>
            <a:r>
              <a:rPr lang="en-US" dirty="0" smtClean="0"/>
              <a:t>Social Anxiety: 4-7% of children</a:t>
            </a:r>
          </a:p>
          <a:p>
            <a:r>
              <a:rPr lang="en-US" dirty="0" smtClean="0"/>
              <a:t>Generalized Anxiety: 5%</a:t>
            </a:r>
          </a:p>
          <a:p>
            <a:r>
              <a:rPr lang="en-US" dirty="0" smtClean="0"/>
              <a:t>Depression 1-12% depending on age of the child</a:t>
            </a:r>
          </a:p>
          <a:p>
            <a:endParaRPr lang="en-US" dirty="0"/>
          </a:p>
          <a:p>
            <a:pPr marL="114300" indent="0">
              <a:buNone/>
            </a:pPr>
            <a:r>
              <a:rPr lang="en-US" dirty="0" smtClean="0"/>
              <a:t>Child </a:t>
            </a:r>
            <a:r>
              <a:rPr lang="en-US" smtClean="0"/>
              <a:t>Psychopathology </a:t>
            </a:r>
            <a:r>
              <a:rPr lang="en-US" smtClean="0"/>
              <a:t>Edited </a:t>
            </a:r>
            <a:r>
              <a:rPr lang="en-US" dirty="0" smtClean="0"/>
              <a:t>by Eric Marsh and Russell Barkley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616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Interpersonal Style: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Aggression: </a:t>
            </a:r>
            <a:r>
              <a:rPr lang="en-US" sz="2800" dirty="0" smtClean="0"/>
              <a:t>ADHD and Conduct Disorder</a:t>
            </a:r>
          </a:p>
          <a:p>
            <a:r>
              <a:rPr lang="en-US" sz="2400" dirty="0" smtClean="0"/>
              <a:t>Lack of empathy</a:t>
            </a:r>
          </a:p>
          <a:p>
            <a:r>
              <a:rPr lang="en-US" sz="2400" dirty="0" smtClean="0"/>
              <a:t>Impulsive</a:t>
            </a:r>
          </a:p>
          <a:p>
            <a:r>
              <a:rPr lang="en-US" sz="2400" dirty="0" smtClean="0"/>
              <a:t>Careless</a:t>
            </a:r>
          </a:p>
          <a:p>
            <a:r>
              <a:rPr lang="en-US" sz="3600" dirty="0" smtClean="0"/>
              <a:t>Avoidance: </a:t>
            </a:r>
            <a:r>
              <a:rPr lang="en-US" sz="2800" dirty="0" smtClean="0"/>
              <a:t>Social Anxiety and Depression</a:t>
            </a:r>
          </a:p>
          <a:p>
            <a:r>
              <a:rPr lang="en-US" sz="2400" dirty="0" smtClean="0"/>
              <a:t>Passivity</a:t>
            </a:r>
          </a:p>
          <a:p>
            <a:r>
              <a:rPr lang="en-US" sz="2400" dirty="0" smtClean="0"/>
              <a:t>Procrastination</a:t>
            </a:r>
          </a:p>
          <a:p>
            <a:r>
              <a:rPr lang="en-US" sz="2400" dirty="0" smtClean="0"/>
              <a:t>Dependency on others</a:t>
            </a:r>
          </a:p>
          <a:p>
            <a:pPr marL="114300" indent="0">
              <a:buNone/>
            </a:pPr>
            <a:r>
              <a:rPr lang="en-US" sz="2000" dirty="0" smtClean="0"/>
              <a:t>Developing Children’s Social and Emotional and Behavioral Skills by Marianne </a:t>
            </a:r>
            <a:r>
              <a:rPr lang="en-US" sz="2000" dirty="0" err="1" smtClean="0"/>
              <a:t>Csoti</a:t>
            </a:r>
            <a:endParaRPr lang="en-U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4743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Development of Interpersonal Style: Social Skills are Learned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Parents’ Reactions to Children’s Negative Emotions: Relations to Children’s Social Competence by Eisenberg, </a:t>
            </a:r>
            <a:r>
              <a:rPr lang="en-US" sz="2000" dirty="0" err="1" smtClean="0"/>
              <a:t>Fabes</a:t>
            </a:r>
            <a:r>
              <a:rPr lang="en-US" sz="2000" dirty="0" smtClean="0"/>
              <a:t> and Murphy</a:t>
            </a:r>
          </a:p>
          <a:p>
            <a:r>
              <a:rPr lang="en-US" dirty="0" smtClean="0"/>
              <a:t>Study of Toddlers-6</a:t>
            </a:r>
            <a:r>
              <a:rPr lang="en-US" baseline="30000" dirty="0" smtClean="0"/>
              <a:t>th</a:t>
            </a:r>
            <a:r>
              <a:rPr lang="en-US" dirty="0" smtClean="0"/>
              <a:t> graders</a:t>
            </a:r>
          </a:p>
          <a:p>
            <a:pPr marL="114300" indent="0">
              <a:buNone/>
            </a:pPr>
            <a:r>
              <a:rPr lang="en-US" dirty="0" smtClean="0"/>
              <a:t>Mothers’ positive reactions:</a:t>
            </a:r>
          </a:p>
          <a:p>
            <a:pPr marL="571500" indent="-457200">
              <a:buAutoNum type="arabicParenR"/>
            </a:pPr>
            <a:r>
              <a:rPr lang="en-US" dirty="0" smtClean="0"/>
              <a:t>Calm or comfort</a:t>
            </a:r>
          </a:p>
          <a:p>
            <a:pPr marL="571500" indent="-457200">
              <a:buAutoNum type="arabicParenR"/>
            </a:pPr>
            <a:r>
              <a:rPr lang="en-US" dirty="0" smtClean="0"/>
              <a:t>Support appropriate expression of emotions</a:t>
            </a:r>
          </a:p>
          <a:p>
            <a:pPr marL="571500" indent="-457200">
              <a:buAutoNum type="arabicParenR"/>
            </a:pPr>
            <a:r>
              <a:rPr lang="en-US" dirty="0" smtClean="0"/>
              <a:t>Children encouraged to solve the problem</a:t>
            </a:r>
          </a:p>
          <a:p>
            <a:pPr marL="114300" indent="0">
              <a:buNone/>
            </a:pPr>
            <a:r>
              <a:rPr lang="en-US" dirty="0" smtClean="0"/>
              <a:t>Associated with social competence and self-efficacy</a:t>
            </a:r>
          </a:p>
          <a:p>
            <a:pPr marL="114300" indent="0">
              <a:buNone/>
            </a:pPr>
            <a:r>
              <a:rPr lang="en-US" dirty="0" smtClean="0"/>
              <a:t>Negative Reaction:</a:t>
            </a:r>
          </a:p>
          <a:p>
            <a:pPr marL="571500" indent="-457200">
              <a:buAutoNum type="arabicParenR"/>
            </a:pPr>
            <a:r>
              <a:rPr lang="en-US" dirty="0" smtClean="0"/>
              <a:t>Minimizing</a:t>
            </a:r>
          </a:p>
          <a:p>
            <a:pPr marL="571500" indent="-457200">
              <a:buAutoNum type="arabicParenR"/>
            </a:pPr>
            <a:r>
              <a:rPr lang="en-US" dirty="0" smtClean="0"/>
              <a:t>Maternal Distress</a:t>
            </a:r>
          </a:p>
          <a:p>
            <a:pPr marL="114300" indent="0">
              <a:buNone/>
            </a:pPr>
            <a:r>
              <a:rPr lang="en-US" dirty="0" smtClean="0"/>
              <a:t>Associated with low social functioning and social avoidance</a:t>
            </a:r>
          </a:p>
        </p:txBody>
      </p:sp>
    </p:spTree>
    <p:extLst>
      <p:ext uri="{BB962C8B-B14F-4D97-AF65-F5344CB8AC3E}">
        <p14:creationId xmlns:p14="http://schemas.microsoft.com/office/powerpoint/2010/main" val="19903186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683</TotalTime>
  <Words>884</Words>
  <Application>Microsoft Office PowerPoint</Application>
  <PresentationFormat>On-screen Show (4:3)</PresentationFormat>
  <Paragraphs>157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Adjacency</vt:lpstr>
      <vt:lpstr>Social Skills and Children with Emotional and Behavioral Disorders </vt:lpstr>
      <vt:lpstr>What are Social Skills:</vt:lpstr>
      <vt:lpstr>Types of Social Skills:</vt:lpstr>
      <vt:lpstr>Why are social skills important ? </vt:lpstr>
      <vt:lpstr>Social Skills Deficits</vt:lpstr>
      <vt:lpstr>Stages in Social Skills Training</vt:lpstr>
      <vt:lpstr>Emotional and Behavioral Disorders:</vt:lpstr>
      <vt:lpstr>Types of Interpersonal Style:</vt:lpstr>
      <vt:lpstr>Development of Interpersonal Style: Social Skills are Learned</vt:lpstr>
      <vt:lpstr>Assertiveness</vt:lpstr>
      <vt:lpstr>Social Problem Solving Model/Cognitive-Behavioral</vt:lpstr>
      <vt:lpstr>Problem Solving Perspective</vt:lpstr>
      <vt:lpstr>Teaching the model</vt:lpstr>
      <vt:lpstr>Worksheet</vt:lpstr>
      <vt:lpstr>Research</vt:lpstr>
      <vt:lpstr>Research Continued</vt:lpstr>
      <vt:lpstr>Video Self-Monitoring and SPS</vt:lpstr>
      <vt:lpstr>General Tips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Skills and Children with Emotional and Behavioral Disorders </dc:title>
  <dc:creator>kristen</dc:creator>
  <cp:lastModifiedBy>kristen</cp:lastModifiedBy>
  <cp:revision>58</cp:revision>
  <dcterms:created xsi:type="dcterms:W3CDTF">2011-03-15T16:14:54Z</dcterms:created>
  <dcterms:modified xsi:type="dcterms:W3CDTF">2012-04-06T17:03:26Z</dcterms:modified>
</cp:coreProperties>
</file>